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4"/>
  </p:sldMasterIdLst>
  <p:notesMasterIdLst>
    <p:notesMasterId r:id="rId14"/>
  </p:notesMasterIdLst>
  <p:handoutMasterIdLst>
    <p:handoutMasterId r:id="rId15"/>
  </p:handoutMasterIdLst>
  <p:sldIdLst>
    <p:sldId id="361" r:id="rId5"/>
    <p:sldId id="281" r:id="rId6"/>
    <p:sldId id="284" r:id="rId7"/>
    <p:sldId id="362" r:id="rId8"/>
    <p:sldId id="363" r:id="rId9"/>
    <p:sldId id="364" r:id="rId10"/>
    <p:sldId id="365" r:id="rId11"/>
    <p:sldId id="366" r:id="rId12"/>
    <p:sldId id="3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60" userDrawn="1">
          <p15:clr>
            <a:srgbClr val="A4A3A4"/>
          </p15:clr>
        </p15:guide>
        <p15:guide id="2" pos="739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>
        <p:guide pos="360"/>
        <p:guide pos="739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EB018AA-DEA7-448F-AE2F-C3D13A0F02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B87A71-96EB-4108-95A3-855A4C3601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47F05-0506-494A-8060-3F395B947DF9}" type="datetimeFigureOut">
              <a:rPr lang="en-US" smtClean="0"/>
              <a:t>2/9/2024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45591A-E83D-4F8A-B064-12B29D3154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AF2308-535F-471C-9423-3467454C92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1E857-36B8-43F1-9D87-FE508167BC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231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C0A13-3F3D-45D4-B17C-1E0ACF36A6FB}" type="datetimeFigureOut">
              <a:rPr lang="en-US" smtClean="0"/>
              <a:t>2/9/2024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AAAB6-A2C6-4A85-A3A1-98EFBA61C9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52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effectLst/>
              <a:latin typeface="Segoe UI" panose="020B0502040204020203" pitchFamily="34" charset="0"/>
            </a:endParaRPr>
          </a:p>
          <a:p>
            <a:r>
              <a:rPr lang="en-US" dirty="0"/>
              <a:t>ID=d924773e-9a16-4d6d-9803-8cb819e99682
Recipe=text_billboard
Type=TextOnly
Variant=0
FamilyID=AccentBoxWalbaum_Zero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AA36B1-75F6-458C-B388-8BC01E9857C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20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C5C50C9-5CB7-4938-BEDF-DD2FC7529FA9}"/>
              </a:ext>
            </a:extLst>
          </p:cNvPr>
          <p:cNvSpPr/>
          <p:nvPr userDrawn="1"/>
        </p:nvSpPr>
        <p:spPr>
          <a:xfrm>
            <a:off x="1528762" y="1473243"/>
            <a:ext cx="9144000" cy="300744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1368" y="1664208"/>
            <a:ext cx="8586216" cy="2176272"/>
          </a:xfrm>
        </p:spPr>
        <p:txBody>
          <a:bodyPr anchor="ctr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7168" y="4142232"/>
            <a:ext cx="7223760" cy="68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640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4064" y="1078992"/>
            <a:ext cx="6272784" cy="1536192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4064" y="3355848"/>
            <a:ext cx="6272784" cy="2825496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1648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EEC07-DA87-4415-8D6B-72E1B2686535}"/>
              </a:ext>
            </a:extLst>
          </p:cNvPr>
          <p:cNvSpPr/>
          <p:nvPr userDrawn="1"/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C47E32-D289-4A1B-A3C7-A355CD5572E8}"/>
              </a:ext>
            </a:extLst>
          </p:cNvPr>
          <p:cNvSpPr/>
          <p:nvPr userDrawn="1"/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603504"/>
            <a:ext cx="4050792" cy="557784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58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36192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72784" cy="2825496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05272" y="6356350"/>
            <a:ext cx="128016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EEC07-DA87-4415-8D6B-72E1B2686535}"/>
              </a:ext>
            </a:extLst>
          </p:cNvPr>
          <p:cNvSpPr/>
          <p:nvPr userDrawn="1"/>
        </p:nvSpPr>
        <p:spPr>
          <a:xfrm rot="5400000">
            <a:off x="850392" y="36576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0960" y="4352544"/>
            <a:ext cx="4507992" cy="250545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80960" y="0"/>
            <a:ext cx="4507992" cy="412394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FA3CC7-31ED-4E5A-87A6-AA1D8F4251FC}"/>
              </a:ext>
            </a:extLst>
          </p:cNvPr>
          <p:cNvSpPr/>
          <p:nvPr userDrawn="1"/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7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541A812-4D3F-4D65-BA64-BA64E37F2C1D}"/>
              </a:ext>
            </a:extLst>
          </p:cNvPr>
          <p:cNvSpPr/>
          <p:nvPr userDrawn="1"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7013448" cy="2990088"/>
          </a:xfrm>
        </p:spPr>
        <p:txBody>
          <a:bodyPr anchor="ctr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3648" y="1938528"/>
            <a:ext cx="2688336" cy="2990088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16BBE9-8A9C-450B-A235-677945C7ED44}"/>
              </a:ext>
            </a:extLst>
          </p:cNvPr>
          <p:cNvSpPr/>
          <p:nvPr userDrawn="1"/>
        </p:nvSpPr>
        <p:spPr>
          <a:xfrm>
            <a:off x="609084" y="2965074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55E7BF-3629-4C02-98DF-CFC1C93CE036}"/>
              </a:ext>
            </a:extLst>
          </p:cNvPr>
          <p:cNvSpPr/>
          <p:nvPr userDrawn="1"/>
        </p:nvSpPr>
        <p:spPr>
          <a:xfrm rot="5400000">
            <a:off x="7360539" y="3424428"/>
            <a:ext cx="210312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54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1852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869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673635DF-99E4-4A0C-A272-D9FF87695DE7}"/>
              </a:ext>
            </a:extLst>
          </p:cNvPr>
          <p:cNvSpPr/>
          <p:nvPr userDrawn="1"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0C76F-6331-4485-AA5B-D61483481F68}"/>
              </a:ext>
            </a:extLst>
          </p:cNvPr>
          <p:cNvSpPr/>
          <p:nvPr userDrawn="1"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CB2BA4C-9ADA-41DB-B758-9E3CFECDF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0957ADB-410A-48BE-AA95-3A708314B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112591B-8032-4FDF-9B26-8F505642C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522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2F4163-FF9F-453F-99BB-82B8FDB0A1F9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239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607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6B8374DB-2C54-426F-9768-7B838BE1F98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84555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6763C05-47FB-4725-A20D-066889246220}"/>
              </a:ext>
            </a:extLst>
          </p:cNvPr>
          <p:cNvSpPr/>
          <p:nvPr userDrawn="1"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9EDC39EC-C00D-4DE8-8828-E0E5AD579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2" name="Picture Placeholder 14">
            <a:extLst>
              <a:ext uri="{FF2B5EF4-FFF2-40B4-BE49-F238E27FC236}">
                <a16:creationId xmlns:a16="http://schemas.microsoft.com/office/drawing/2014/main" id="{AC393A50-B0FA-44B0-850A-6E748DECA20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299923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3" name="Picture Placeholder 14">
            <a:extLst>
              <a:ext uri="{FF2B5EF4-FFF2-40B4-BE49-F238E27FC236}">
                <a16:creationId xmlns:a16="http://schemas.microsoft.com/office/drawing/2014/main" id="{C19D18E3-AE27-4902-A5E1-1E388C8CA886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026871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4A1E4D4-19E0-496B-BBAF-99A720781C00}"/>
              </a:ext>
            </a:extLst>
          </p:cNvPr>
          <p:cNvSpPr>
            <a:spLocks noGrp="1"/>
          </p:cNvSpPr>
          <p:nvPr>
            <p:ph type="dt" sz="half" idx="32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D0281C10-EAAA-4F45-8CC9-87F9F9116C21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89175D6-43FD-42A2-8595-893FC3BFCDF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28F74B10-F76D-4BBB-A284-01D5A0DF8BC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431536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BD245DC2-6D7B-4AEE-B8EE-0D0E473AFF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45552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28069EAF-8C82-49CC-8A38-2ACAD26F7DE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268712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DAA3B1CD-59B3-4B73-B91A-88CED1D8FDD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94360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C1FED6B0-DEB7-46E3-8038-FE6788AC24A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008376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3151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934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2372650"/>
            <a:ext cx="329184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3203688"/>
            <a:ext cx="3291840" cy="2968512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07992" y="2372650"/>
            <a:ext cx="329184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07992" y="3203687"/>
            <a:ext cx="3291840" cy="2968511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CE04853A-B5A7-418B-B49F-E718136614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39912" y="2372650"/>
            <a:ext cx="329184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D08E5547-BBB9-4D87-A012-6BC6B133086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39912" y="3203687"/>
            <a:ext cx="3291840" cy="2968511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261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2CD68929-9BD1-4A1E-9C1E-5B980D986EC1}"/>
              </a:ext>
            </a:extLst>
          </p:cNvPr>
          <p:cNvSpPr/>
          <p:nvPr userDrawn="1"/>
        </p:nvSpPr>
        <p:spPr>
          <a:xfrm>
            <a:off x="409575" y="633619"/>
            <a:ext cx="4927413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978408"/>
            <a:ext cx="4059936" cy="1106424"/>
          </a:xfrm>
        </p:spPr>
        <p:txBody>
          <a:bodyPr anchor="ctr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359152"/>
            <a:ext cx="4059936" cy="3429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61120" y="566928"/>
            <a:ext cx="2871216" cy="234086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3016" y="566928"/>
            <a:ext cx="2871216" cy="234086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ED68CE-A00C-4DD9-8065-B0E3D033BC20}"/>
              </a:ext>
            </a:extLst>
          </p:cNvPr>
          <p:cNvSpPr/>
          <p:nvPr userDrawn="1"/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3EDCB6-603C-4A22-80E6-232A6202452A}"/>
              </a:ext>
            </a:extLst>
          </p:cNvPr>
          <p:cNvSpPr/>
          <p:nvPr userDrawn="1"/>
        </p:nvSpPr>
        <p:spPr>
          <a:xfrm>
            <a:off x="877459" y="2121408"/>
            <a:ext cx="395865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FBB9124E-D1EB-4540-B1E1-DF3CD388BB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843016" y="3108960"/>
            <a:ext cx="5989320" cy="305409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88171D0F-B23C-4DA9-9F5D-C5F480A4C5B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9186A5E-A88B-4AD5-8730-E1679229BB9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FDD4F609-6DE6-4637-A216-DB19D982FF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97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2CD68929-9BD1-4A1E-9C1E-5B980D986EC1}"/>
              </a:ext>
            </a:extLst>
          </p:cNvPr>
          <p:cNvSpPr/>
          <p:nvPr userDrawn="1"/>
        </p:nvSpPr>
        <p:spPr>
          <a:xfrm>
            <a:off x="7324344" y="630936"/>
            <a:ext cx="4517136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978408"/>
            <a:ext cx="3721608" cy="1106424"/>
          </a:xfrm>
        </p:spPr>
        <p:txBody>
          <a:bodyPr anchor="ctr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67328" y="630936"/>
            <a:ext cx="3246120" cy="268833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1480" y="630936"/>
            <a:ext cx="3246120" cy="268833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ED68CE-A00C-4DD9-8065-B0E3D033BC20}"/>
              </a:ext>
            </a:extLst>
          </p:cNvPr>
          <p:cNvSpPr/>
          <p:nvPr userDrawn="1"/>
        </p:nvSpPr>
        <p:spPr>
          <a:xfrm>
            <a:off x="7260336" y="1179576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FBB9124E-D1EB-4540-B1E1-DF3CD388BB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1480" y="3438144"/>
            <a:ext cx="3246120" cy="268833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88171D0F-B23C-4DA9-9F5D-C5F480A4C5B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9186A5E-A88B-4AD5-8730-E1679229BB9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FDD4F609-6DE6-4637-A216-DB19D982FF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5280B1-DD77-4ADB-A6FC-71309BCB66E1}"/>
              </a:ext>
            </a:extLst>
          </p:cNvPr>
          <p:cNvSpPr/>
          <p:nvPr userDrawn="1"/>
        </p:nvSpPr>
        <p:spPr>
          <a:xfrm>
            <a:off x="7792216" y="2185416"/>
            <a:ext cx="3683187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6B8374DB-2C54-426F-9768-7B838BE1F98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767328" y="3438144"/>
            <a:ext cx="3246120" cy="268833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0D33A8D-B0BB-4920-AAC4-6EE9952AA5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772400" y="3099816"/>
            <a:ext cx="3721100" cy="44767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FC2F80E1-DA5D-4EBA-BDBC-FFD24776ED0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772400" y="4215384"/>
            <a:ext cx="3721100" cy="44767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536A3E74-5D94-4FE5-A5F8-7DA032AD48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772400" y="5321808"/>
            <a:ext cx="3721100" cy="44767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14">
            <a:extLst>
              <a:ext uri="{FF2B5EF4-FFF2-40B4-BE49-F238E27FC236}">
                <a16:creationId xmlns:a16="http://schemas.microsoft.com/office/drawing/2014/main" id="{A36D2011-9E99-44AA-8612-4EEBAAA5D03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772400" y="2532888"/>
            <a:ext cx="457200" cy="457200"/>
          </a:xfrm>
        </p:spPr>
        <p:txBody>
          <a:bodyPr anchor="ctr"/>
          <a:lstStyle>
            <a:lvl1pPr algn="ctr">
              <a:buNone/>
              <a:defRPr sz="9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Picture Placeholder 14">
            <a:extLst>
              <a:ext uri="{FF2B5EF4-FFF2-40B4-BE49-F238E27FC236}">
                <a16:creationId xmlns:a16="http://schemas.microsoft.com/office/drawing/2014/main" id="{80B0958E-0709-4604-ADAF-A6137275F31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72400" y="3630168"/>
            <a:ext cx="457200" cy="457200"/>
          </a:xfrm>
        </p:spPr>
        <p:txBody>
          <a:bodyPr anchor="ctr"/>
          <a:lstStyle>
            <a:lvl1pPr algn="ctr">
              <a:buNone/>
              <a:defRPr sz="9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5" name="Picture Placeholder 14">
            <a:extLst>
              <a:ext uri="{FF2B5EF4-FFF2-40B4-BE49-F238E27FC236}">
                <a16:creationId xmlns:a16="http://schemas.microsoft.com/office/drawing/2014/main" id="{F4A09204-1398-472F-B713-0AD4918877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772400" y="4754880"/>
            <a:ext cx="457200" cy="457200"/>
          </a:xfrm>
        </p:spPr>
        <p:txBody>
          <a:bodyPr anchor="ctr"/>
          <a:lstStyle>
            <a:lvl1pPr algn="ctr">
              <a:buNone/>
              <a:defRPr sz="900"/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439343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 userDrawn="1"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94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377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224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248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9/4/20XX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13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30" r:id="rId2"/>
    <p:sldLayoutId id="2147483731" r:id="rId3"/>
    <p:sldLayoutId id="2147483723" r:id="rId4"/>
    <p:sldLayoutId id="2147483722" r:id="rId5"/>
    <p:sldLayoutId id="2147483732" r:id="rId6"/>
    <p:sldLayoutId id="2147483736" r:id="rId7"/>
    <p:sldLayoutId id="2147483725" r:id="rId8"/>
    <p:sldLayoutId id="2147483733" r:id="rId9"/>
    <p:sldLayoutId id="2147483734" r:id="rId10"/>
    <p:sldLayoutId id="2147483735" r:id="rId11"/>
    <p:sldLayoutId id="2147483726" r:id="rId12"/>
    <p:sldLayoutId id="2147483727" r:id="rId13"/>
    <p:sldLayoutId id="2147483728" r:id="rId14"/>
    <p:sldLayoutId id="2147483729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432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D9D20-B4BB-42AA-8DDD-68CC9F1D95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2892" y="322518"/>
            <a:ext cx="8586216" cy="2176272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3:1-3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9E8FDB-60EE-45AE-BB89-9A561A61C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7168" y="2221907"/>
            <a:ext cx="7223760" cy="3905428"/>
          </a:xfrm>
        </p:spPr>
        <p:txBody>
          <a:bodyPr/>
          <a:lstStyle/>
          <a:p>
            <a:r>
              <a:rPr lang="en-US" dirty="0"/>
              <a:t>Presenter Name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24730F-1E0E-B818-60C4-FE05B28837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9" t="16448" r="2316" b="16511"/>
          <a:stretch/>
        </p:blipFill>
        <p:spPr>
          <a:xfrm>
            <a:off x="3515170" y="2369046"/>
            <a:ext cx="5161660" cy="361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73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09E4-B947-4446-AD42-C1B3A0C1F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Paul Mean?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D88E8B5-C20C-47A1-9C22-B545284DA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7" y="2290713"/>
            <a:ext cx="10168127" cy="3881487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DOG in the Bible is often used to describe that which is low, base, despised or morally evil</a:t>
            </a:r>
          </a:p>
          <a:p>
            <a:r>
              <a:rPr lang="en-US" sz="3200" dirty="0"/>
              <a:t>1 Samuel 24:14 “Whom do you pursue? A dead dog? A flea?" </a:t>
            </a:r>
          </a:p>
          <a:p>
            <a:r>
              <a:rPr lang="en-US" sz="3200" dirty="0"/>
              <a:t>Luke 16:21 “the dogs came and licked his sores.”</a:t>
            </a:r>
          </a:p>
          <a:p>
            <a:r>
              <a:rPr lang="en-US" sz="3200" dirty="0"/>
              <a:t>Deuteronomy 23:18 “price of a dog” or “wages of a dog”</a:t>
            </a:r>
          </a:p>
        </p:txBody>
      </p:sp>
    </p:spTree>
    <p:extLst>
      <p:ext uri="{BB962C8B-B14F-4D97-AF65-F5344CB8AC3E}">
        <p14:creationId xmlns:p14="http://schemas.microsoft.com/office/powerpoint/2010/main" val="21306653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150BF-431F-846A-CA20-9F1F1BA24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D9016-0360-64F4-3B8A-D728B42BD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Paul Mean?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2A69808-267E-254A-2EE4-2D53877BAB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7" y="2045617"/>
            <a:ext cx="10168127" cy="4126584"/>
          </a:xfrm>
        </p:spPr>
        <p:txBody>
          <a:bodyPr>
            <a:noAutofit/>
          </a:bodyPr>
          <a:lstStyle/>
          <a:p>
            <a:r>
              <a:rPr lang="en-US" sz="3300" dirty="0"/>
              <a:t>Evil Workers of the “concision” (KJV) or “mutilation” (NKJV) or “false circumcision” (NASV)</a:t>
            </a:r>
          </a:p>
          <a:p>
            <a:r>
              <a:rPr lang="en-US" sz="3300" dirty="0"/>
              <a:t>“You think you are Jews, but you are only mutilated!”</a:t>
            </a:r>
          </a:p>
          <a:p>
            <a:r>
              <a:rPr lang="en-US" sz="3300" dirty="0"/>
              <a:t>Mutilation was forbidden under the Law of Moses- Leviticus 21:5  “nor make any cuttings in their flesh.”</a:t>
            </a:r>
          </a:p>
        </p:txBody>
      </p:sp>
    </p:spTree>
    <p:extLst>
      <p:ext uri="{BB962C8B-B14F-4D97-AF65-F5344CB8AC3E}">
        <p14:creationId xmlns:p14="http://schemas.microsoft.com/office/powerpoint/2010/main" val="4118478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8FFF0-DEF3-B08D-BAE0-A0B2D82B7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BBC51-F000-52BD-BA5B-C710EB7CB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INCONSISTENCY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C3812FA-034B-3236-97EE-A45C1A65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7" y="2045617"/>
            <a:ext cx="10168127" cy="4126584"/>
          </a:xfrm>
        </p:spPr>
        <p:txBody>
          <a:bodyPr>
            <a:noAutofit/>
          </a:bodyPr>
          <a:lstStyle/>
          <a:p>
            <a:r>
              <a:rPr lang="en-US" sz="3300" dirty="0"/>
              <a:t>Peter found guilty – Galatians 2:11-21</a:t>
            </a:r>
          </a:p>
          <a:p>
            <a:r>
              <a:rPr lang="en-US" sz="3300" dirty="0"/>
              <a:t>Paul rebuked him in front of everyone!</a:t>
            </a:r>
          </a:p>
          <a:p>
            <a:r>
              <a:rPr lang="en-US" sz="3300" dirty="0"/>
              <a:t>Some Jews came in under cover to spy out their liberty in Christ!</a:t>
            </a:r>
          </a:p>
          <a:p>
            <a:r>
              <a:rPr lang="en-US" sz="3300" dirty="0"/>
              <a:t>Galatians 2:14 “they were not straightforward about the truth of the gospel”</a:t>
            </a:r>
          </a:p>
        </p:txBody>
      </p:sp>
    </p:spTree>
    <p:extLst>
      <p:ext uri="{BB962C8B-B14F-4D97-AF65-F5344CB8AC3E}">
        <p14:creationId xmlns:p14="http://schemas.microsoft.com/office/powerpoint/2010/main" val="39151430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81458-FEE1-B3C6-5A83-F5EBACBDF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FEFE4-67B0-8D7C-5F7A-53A57107F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INCONSISTENCY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4AB5564-3174-7AF8-5176-BC82E98E7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2182776"/>
            <a:ext cx="10168127" cy="4126584"/>
          </a:xfrm>
        </p:spPr>
        <p:txBody>
          <a:bodyPr>
            <a:noAutofit/>
          </a:bodyPr>
          <a:lstStyle/>
          <a:p>
            <a:r>
              <a:rPr lang="en-US" sz="3000" dirty="0"/>
              <a:t>Galatians 5:3,4 “you who {attempt to} be justified by law; you have fallen from grace." </a:t>
            </a:r>
          </a:p>
          <a:p>
            <a:r>
              <a:rPr lang="en-US" sz="3000" dirty="0"/>
              <a:t>Galatians 1:6 - They were following a PERVERTED GOSPEL! </a:t>
            </a:r>
          </a:p>
          <a:p>
            <a:r>
              <a:rPr lang="en-US" sz="3000" dirty="0"/>
              <a:t>The </a:t>
            </a:r>
            <a:r>
              <a:rPr lang="en-US" sz="3000" i="1" dirty="0"/>
              <a:t>cursing, social drinking, semi-faithful of the church</a:t>
            </a:r>
            <a:r>
              <a:rPr lang="en-US" sz="3000" dirty="0"/>
              <a:t>, does more harm to the cause of Christ through 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INCONSISTENCY</a:t>
            </a:r>
            <a:r>
              <a:rPr lang="en-US" sz="3000" dirty="0"/>
              <a:t> than any outsider could EVER DO!</a:t>
            </a:r>
          </a:p>
        </p:txBody>
      </p:sp>
    </p:spTree>
    <p:extLst>
      <p:ext uri="{BB962C8B-B14F-4D97-AF65-F5344CB8AC3E}">
        <p14:creationId xmlns:p14="http://schemas.microsoft.com/office/powerpoint/2010/main" val="286343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20345-D706-D148-E62E-D794E5114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9A73B-854F-4AD5-80AA-397142020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BLATANT DISREGARD FOR DIVINE AUTHORITY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2744B71-DBD0-F0F6-C1A6-19A93F4E2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7" y="2045617"/>
            <a:ext cx="10168127" cy="4126584"/>
          </a:xfrm>
        </p:spPr>
        <p:txBody>
          <a:bodyPr>
            <a:noAutofit/>
          </a:bodyPr>
          <a:lstStyle/>
          <a:p>
            <a:r>
              <a:rPr lang="en-US" sz="3300" dirty="0"/>
              <a:t>Dogs of Paul’s day BOUND CIRCUMCISION – Acts 15:1</a:t>
            </a:r>
          </a:p>
          <a:p>
            <a:r>
              <a:rPr lang="en-US" sz="3300" dirty="0"/>
              <a:t>John 7:22 “not that it is from Moses, but from the fathers”</a:t>
            </a:r>
          </a:p>
          <a:p>
            <a:r>
              <a:rPr lang="en-US" sz="3300" dirty="0"/>
              <a:t>They were still loyal to the LAW!</a:t>
            </a:r>
          </a:p>
          <a:p>
            <a:r>
              <a:rPr lang="en-US" sz="3300" dirty="0"/>
              <a:t>It was actually a question of AUTHORITY!</a:t>
            </a:r>
          </a:p>
        </p:txBody>
      </p:sp>
    </p:spTree>
    <p:extLst>
      <p:ext uri="{BB962C8B-B14F-4D97-AF65-F5344CB8AC3E}">
        <p14:creationId xmlns:p14="http://schemas.microsoft.com/office/powerpoint/2010/main" val="40546519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9D428-C99B-328F-85C8-36D846DCC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8D641-89B4-1240-90DC-BD401B432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BAD MOTIVES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FD3C8F0-EE7E-5B96-036D-EDA128966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7539" y="2045617"/>
            <a:ext cx="10756156" cy="4434314"/>
          </a:xfrm>
        </p:spPr>
        <p:txBody>
          <a:bodyPr>
            <a:noAutofit/>
          </a:bodyPr>
          <a:lstStyle/>
          <a:p>
            <a:r>
              <a:rPr lang="en-US" sz="2900" dirty="0"/>
              <a:t>Dogs of Paul’s day wanted to make a “fair show in the flesh”</a:t>
            </a:r>
          </a:p>
          <a:p>
            <a:r>
              <a:rPr lang="en-US" sz="2900" dirty="0"/>
              <a:t>Galatians 4:17 "They zealously court you, {but} for no good; yes, they want to exclude you, that you may be zealous for them." </a:t>
            </a:r>
          </a:p>
          <a:p>
            <a:r>
              <a:rPr lang="en-US" sz="2900" dirty="0"/>
              <a:t>2 Peter 2:19 “"While they promise them liberty, they themselves are slaves of corruption”</a:t>
            </a:r>
          </a:p>
          <a:p>
            <a:r>
              <a:rPr lang="en-US" sz="2900" dirty="0"/>
              <a:t>Galatians 5:20 ““dissensions, heresies...will not inherit the kingdom of God.”</a:t>
            </a:r>
          </a:p>
        </p:txBody>
      </p:sp>
    </p:spTree>
    <p:extLst>
      <p:ext uri="{BB962C8B-B14F-4D97-AF65-F5344CB8AC3E}">
        <p14:creationId xmlns:p14="http://schemas.microsoft.com/office/powerpoint/2010/main" val="26501235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03D39-30A5-A949-2AF3-07E466DA5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8F4CA-3817-E7F2-11CB-0D407D722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SHOULD WE BEWARE OF DOGS?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AE01B50-FD61-1B9B-8AC2-52FB2C9DB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7539" y="2045617"/>
            <a:ext cx="10756156" cy="443431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900" dirty="0"/>
              <a:t>TRUTH IS PRECIOUS!</a:t>
            </a:r>
          </a:p>
          <a:p>
            <a:pPr marL="0" indent="0" algn="ctr">
              <a:buNone/>
            </a:pPr>
            <a:r>
              <a:rPr lang="en-US" sz="2900" dirty="0"/>
              <a:t>ERROR IS REAL THREAT TO OUR SOULS!</a:t>
            </a:r>
          </a:p>
          <a:p>
            <a:pPr marL="0" indent="0" algn="ctr">
              <a:buNone/>
            </a:pPr>
            <a:r>
              <a:rPr lang="en-US" sz="2900" dirty="0"/>
              <a:t>CHURCH OF OUR LORD IS THE MOST PRECIOUS BODY ON EARTH!</a:t>
            </a:r>
          </a:p>
          <a:p>
            <a:pPr marL="0" indent="0" algn="ctr">
              <a:buNone/>
            </a:pPr>
            <a:r>
              <a:rPr lang="en-US" sz="2900" dirty="0"/>
              <a:t>WE MUST BEWARE OF ANYTHING OR ANYONE WHO WOULD POSE A THREAT TO THAT BODY!</a:t>
            </a:r>
          </a:p>
          <a:p>
            <a:pPr marL="0" indent="0" algn="ctr">
              <a:buNone/>
            </a:pPr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BEWARE OF DOGS!</a:t>
            </a:r>
          </a:p>
        </p:txBody>
      </p:sp>
    </p:spTree>
    <p:extLst>
      <p:ext uri="{BB962C8B-B14F-4D97-AF65-F5344CB8AC3E}">
        <p14:creationId xmlns:p14="http://schemas.microsoft.com/office/powerpoint/2010/main" val="1755062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0D7697-8E53-4EA8-8CBB-9C19575257B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B927DC71-2909-427C-BDB0-3E47E21015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F0A252-5923-47A2-A53A-F9BF729089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AccentBox presentation</Template>
  <TotalTime>121</TotalTime>
  <Words>435</Words>
  <Application>Microsoft Office PowerPoint</Application>
  <PresentationFormat>Widescreen</PresentationFormat>
  <Paragraphs>39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Avenir Next LT Pro</vt:lpstr>
      <vt:lpstr>Calibri</vt:lpstr>
      <vt:lpstr>Segoe UI</vt:lpstr>
      <vt:lpstr>AccentBoxVTI</vt:lpstr>
      <vt:lpstr>PowerPoint Presentation</vt:lpstr>
      <vt:lpstr>Philippians 3:1-3</vt:lpstr>
      <vt:lpstr>What Does Paul Mean?</vt:lpstr>
      <vt:lpstr>What Does Paul Mean?</vt:lpstr>
      <vt:lpstr>INCONSISTENCY</vt:lpstr>
      <vt:lpstr>INCONSISTENCY</vt:lpstr>
      <vt:lpstr>BLATANT DISREGARD FOR DIVINE AUTHORITY</vt:lpstr>
      <vt:lpstr>BAD MOTIVES</vt:lpstr>
      <vt:lpstr>WHY SHOULD WE BEWARE OF DOGS?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5</cp:revision>
  <dcterms:created xsi:type="dcterms:W3CDTF">2024-02-09T23:59:52Z</dcterms:created>
  <dcterms:modified xsi:type="dcterms:W3CDTF">2024-02-10T02:01:15Z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